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337" r:id="rId8"/>
    <p:sldId id="338" r:id="rId9"/>
    <p:sldId id="314" r:id="rId10"/>
    <p:sldId id="339" r:id="rId11"/>
    <p:sldId id="259" r:id="rId12"/>
    <p:sldId id="307" r:id="rId13"/>
    <p:sldId id="316" r:id="rId14"/>
    <p:sldId id="318" r:id="rId15"/>
    <p:sldId id="319" r:id="rId16"/>
    <p:sldId id="260" r:id="rId17"/>
    <p:sldId id="320" r:id="rId18"/>
    <p:sldId id="335" r:id="rId19"/>
    <p:sldId id="336" r:id="rId2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Tw Cen MT" panose="020B06020201040206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min Hilabinhin Siga Lalá" initials="OHSL" lastIdx="1" clrIdx="0">
    <p:extLst>
      <p:ext uri="{19B8F6BF-5375-455C-9EA6-DF929625EA0E}">
        <p15:presenceInfo xmlns:p15="http://schemas.microsoft.com/office/powerpoint/2012/main" userId="S::15799@stu.ipbeja.pt::48fe3444-cd65-4f74-9fab-fcbbeba3a4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EB1F43-6D75-42E2-8DE4-6ABE58E3C738}" v="42" dt="2022-07-17T21:32:30.409"/>
  </p1510:revLst>
</p1510:revInfo>
</file>

<file path=ppt/tableStyles.xml><?xml version="1.0" encoding="utf-8"?>
<a:tblStyleLst xmlns:a="http://schemas.openxmlformats.org/drawingml/2006/main" def="{0A794E8F-9D89-4227-9F35-1524DFBBA1FD}">
  <a:tblStyle styleId="{0A794E8F-9D89-4227-9F35-1524DFBBA1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07" autoAdjust="0"/>
  </p:normalViewPr>
  <p:slideViewPr>
    <p:cSldViewPr snapToGrid="0">
      <p:cViewPr varScale="1">
        <p:scale>
          <a:sx n="78" d="100"/>
          <a:sy n="78" d="100"/>
        </p:scale>
        <p:origin x="300" y="78"/>
      </p:cViewPr>
      <p:guideLst/>
    </p:cSldViewPr>
  </p:slideViewPr>
  <p:notesTextViewPr>
    <p:cViewPr>
      <p:scale>
        <a:sx n="87" d="100"/>
        <a:sy n="87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0" d="100"/>
          <a:sy n="70" d="100"/>
        </p:scale>
        <p:origin x="2538" y="-30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85214E7-79CE-4FD4-A623-182333E9CE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8ABA72A-9792-4C55-9175-B27FEF896E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117DD-E9C1-4689-A614-D302155B1D23}" type="datetimeFigureOut">
              <a:rPr lang="pt-PT" smtClean="0"/>
              <a:t>17/07/2022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D2A998E-DBFF-432F-8A27-BD91BA7ABA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BCD4333-3FBF-4B1A-80FE-C724E43517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812DB-AFE7-4382-AAE4-E4D555B9C7D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1148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r>
              <a:rPr lang="pt-PT" dirty="0" err="1"/>
              <a:t>Uds</a:t>
            </a:r>
            <a:r>
              <a:rPr lang="pt-PT" dirty="0"/>
              <a:t>&lt;</a:t>
            </a:r>
            <a:r>
              <a:rPr lang="pt-PT" dirty="0" err="1"/>
              <a:t>DSADdwsdwd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791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pt-BR" sz="1200" b="1" i="0" u="none" strike="noStrike" baseline="0" dirty="0">
                <a:latin typeface="Tw Cen MT" panose="020B0602020104020603" pitchFamily="34" charset="0"/>
              </a:rPr>
              <a:t>• Fazer Login: </a:t>
            </a:r>
            <a:r>
              <a:rPr lang="pt-BR" sz="1200" b="0" i="0" u="none" strike="noStrike" baseline="0" dirty="0">
                <a:latin typeface="Tw Cen MT" panose="020B0602020104020603" pitchFamily="34" charset="0"/>
              </a:rPr>
              <a:t>O organismo publico deve fazer login para poder entrar na area de </a:t>
            </a:r>
            <a:r>
              <a:rPr lang="pt-PT" sz="1200" b="0" i="0" u="none" strike="noStrike" baseline="0" dirty="0">
                <a:latin typeface="Tw Cen MT" panose="020B0602020104020603" pitchFamily="34" charset="0"/>
              </a:rPr>
              <a:t>gestão.</a:t>
            </a:r>
          </a:p>
          <a:p>
            <a:pPr marL="158750" indent="0" algn="l">
              <a:buNone/>
            </a:pPr>
            <a:endParaRPr lang="pt-PT" sz="1200" b="0" i="0" u="none" strike="noStrike" baseline="0" dirty="0"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sz="1200" b="1" i="0" u="none" strike="noStrike" baseline="0" dirty="0">
                <a:latin typeface="Tw Cen MT" panose="020B0602020104020603" pitchFamily="34" charset="0"/>
              </a:rPr>
              <a:t>• Gerir Pedidos (Criar, editar, eliminar): </a:t>
            </a:r>
            <a:r>
              <a:rPr lang="pt-BR" sz="1200" b="0" i="0" u="none" strike="noStrike" baseline="0" dirty="0">
                <a:latin typeface="Tw Cen MT" panose="020B0602020104020603" pitchFamily="34" charset="0"/>
              </a:rPr>
              <a:t>O organismo publico pode gerir pedidos </a:t>
            </a:r>
            <a:r>
              <a:rPr lang="pt-PT" sz="1200" b="0" i="0" u="none" strike="noStrike" baseline="0" dirty="0">
                <a:latin typeface="Tw Cen MT" panose="020B0602020104020603" pitchFamily="34" charset="0"/>
              </a:rPr>
              <a:t>enviados pelos requerentes.</a:t>
            </a:r>
          </a:p>
          <a:p>
            <a:pPr marL="158750" indent="0" algn="l">
              <a:buNone/>
            </a:pPr>
            <a:endParaRPr lang="pt-PT" sz="1200" b="0" i="0" u="none" strike="noStrike" baseline="0" dirty="0"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sz="1200" b="1" i="0" u="none" strike="noStrike" baseline="0" dirty="0">
                <a:latin typeface="Tw Cen MT" panose="020B0602020104020603" pitchFamily="34" charset="0"/>
              </a:rPr>
              <a:t>• Gerir requerentes (Criar, editar, eliminar): </a:t>
            </a:r>
            <a:r>
              <a:rPr lang="pt-BR" sz="1200" b="0" i="0" u="none" strike="noStrike" baseline="0" dirty="0">
                <a:latin typeface="Tw Cen MT" panose="020B0602020104020603" pitchFamily="34" charset="0"/>
              </a:rPr>
              <a:t>O organismo publico pode gerir requerentes registados no sistema e criar utilizadores.</a:t>
            </a:r>
            <a:endParaRPr sz="12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0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450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791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pt-PT" sz="1200" b="1" i="0" u="none" strike="noStrike" baseline="0" dirty="0">
                <a:latin typeface="Tw Cen MT" panose="020B0602020104020603" pitchFamily="34" charset="0"/>
              </a:rPr>
              <a:t>• Segurança: </a:t>
            </a:r>
            <a:r>
              <a:rPr lang="pt-PT" sz="1200" b="0" i="0" u="none" strike="noStrike" baseline="0" dirty="0">
                <a:latin typeface="Tw Cen MT" panose="020B0602020104020603" pitchFamily="34" charset="0"/>
              </a:rPr>
              <a:t>Apenas usuários autenticados poderão  utilizar o sistema, por forma a </a:t>
            </a:r>
            <a:r>
              <a:rPr lang="pt-BR" sz="1200" b="0" i="0" u="none" strike="noStrike" baseline="0" dirty="0">
                <a:latin typeface="Tw Cen MT" panose="020B0602020104020603" pitchFamily="34" charset="0"/>
              </a:rPr>
              <a:t>garantir a seguranca das informações.</a:t>
            </a:r>
          </a:p>
          <a:p>
            <a:pPr marL="158750" indent="0" algn="l">
              <a:buNone/>
            </a:pPr>
            <a:endParaRPr lang="pt-BR" sz="1200" b="0" i="0" u="none" strike="noStrike" baseline="0" dirty="0"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sz="1200" b="1" i="0" u="none" strike="noStrike" baseline="0" dirty="0">
                <a:latin typeface="Tw Cen MT" panose="020B0602020104020603" pitchFamily="34" charset="0"/>
              </a:rPr>
              <a:t>• Usabilidade: </a:t>
            </a:r>
            <a:r>
              <a:rPr lang="pt-BR" sz="1200" b="0" i="0" u="none" strike="noStrike" baseline="0" dirty="0">
                <a:latin typeface="Tw Cen MT" panose="020B0602020104020603" pitchFamily="34" charset="0"/>
              </a:rPr>
              <a:t>O stio Web devera ser responsivo, de modo a correr em diferentes tamanhos de ecrã (computador, Tablet, telemovel) e devera ter em conta as boas praticas do desenho de interface.</a:t>
            </a:r>
          </a:p>
          <a:p>
            <a:pPr marL="158750" indent="0" algn="l">
              <a:buNone/>
            </a:pPr>
            <a:endParaRPr lang="pt-BR" sz="1200" b="0" i="0" u="none" strike="noStrike" baseline="0" dirty="0"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sz="1200" b="1" i="0" u="none" strike="noStrike" baseline="0" dirty="0">
                <a:latin typeface="Tw Cen MT" panose="020B0602020104020603" pitchFamily="34" charset="0"/>
              </a:rPr>
              <a:t>• Conabilidade: </a:t>
            </a:r>
            <a:r>
              <a:rPr lang="pt-BR" sz="1200" b="0" i="0" u="none" strike="noStrike" baseline="0" dirty="0">
                <a:latin typeface="Tw Cen MT" panose="020B0602020104020603" pitchFamily="34" charset="0"/>
              </a:rPr>
              <a:t>Alta disponibilidade e tolerância a falhas.</a:t>
            </a:r>
            <a:endParaRPr sz="12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307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9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575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99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08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02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14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25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791200" cy="48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pt-BR" sz="1200" b="0" i="0" u="none" strike="noStrike" baseline="0" dirty="0">
                <a:latin typeface="Tw Cen MT" panose="020B0602020104020603" pitchFamily="34" charset="0"/>
              </a:rPr>
              <a:t>1- </a:t>
            </a:r>
            <a:r>
              <a:rPr lang="pt-BR" sz="1200" b="1" i="0" u="none" strike="noStrike" baseline="0" dirty="0">
                <a:latin typeface="Tw Cen MT" panose="020B0602020104020603" pitchFamily="34" charset="0"/>
              </a:rPr>
              <a:t>Quem vai utilizar o sistema?</a:t>
            </a:r>
          </a:p>
          <a:p>
            <a:pPr algn="l"/>
            <a:r>
              <a:rPr lang="pt-BR" sz="1200" b="0" i="0" u="none" strike="noStrike" baseline="0" dirty="0">
                <a:latin typeface="Tw Cen MT" panose="020B0602020104020603" pitchFamily="34" charset="0"/>
              </a:rPr>
              <a:t>Os utilizadores do sistema são, famlias e pessoas que necessitam de apoio social e o organismo publico que vai analisar os pedidos;</a:t>
            </a:r>
          </a:p>
          <a:p>
            <a:pPr marL="158750" indent="0" algn="l">
              <a:buNone/>
            </a:pPr>
            <a:endParaRPr lang="pt-BR" sz="1200" b="0" i="0" u="none" strike="noStrike" baseline="0" dirty="0"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PT" sz="1200" b="1" i="0" u="none" strike="noStrike" baseline="0" dirty="0">
                <a:latin typeface="Tw Cen MT" panose="020B0602020104020603" pitchFamily="34" charset="0"/>
              </a:rPr>
              <a:t>2- Que tarefas executam atualmente?</a:t>
            </a:r>
          </a:p>
          <a:p>
            <a:pPr algn="l"/>
            <a:r>
              <a:rPr lang="pt-BR" sz="1200" b="0" i="0" u="none" strike="noStrike" baseline="0" dirty="0">
                <a:latin typeface="Tw Cen MT" panose="020B0602020104020603" pitchFamily="34" charset="0"/>
              </a:rPr>
              <a:t>Os requerentes podem dirigir-se ao servico de apoio da autarquia da sua area de residência </a:t>
            </a:r>
            <a:r>
              <a:rPr lang="pt-PT" sz="1200" b="0" i="0" u="none" strike="noStrike" baseline="0" dirty="0">
                <a:latin typeface="Tw Cen MT" panose="020B0602020104020603" pitchFamily="34" charset="0"/>
              </a:rPr>
              <a:t>e requer apoio social.</a:t>
            </a:r>
          </a:p>
          <a:p>
            <a:pPr algn="l"/>
            <a:endParaRPr lang="pt-PT" sz="12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sz="1200" b="1" i="0" u="none" strike="noStrike" baseline="0" dirty="0">
                <a:latin typeface="Tw Cen MT" panose="020B0602020104020603" pitchFamily="34" charset="0"/>
              </a:rPr>
              <a:t>3- Que tarefas são desejaveis?</a:t>
            </a:r>
          </a:p>
          <a:p>
            <a:pPr algn="l"/>
            <a:r>
              <a:rPr lang="pt-BR" sz="1200" b="0" i="0" u="none" strike="noStrike" baseline="0" dirty="0">
                <a:latin typeface="Tw Cen MT" panose="020B0602020104020603" pitchFamily="34" charset="0"/>
              </a:rPr>
              <a:t>As tarefas desejaveis que o sistema podera ter são </a:t>
            </a:r>
            <a:r>
              <a:rPr lang="pt-BR" sz="1200" dirty="0">
                <a:latin typeface="Tw Cen MT" panose="020B0602020104020603" pitchFamily="34" charset="0"/>
              </a:rPr>
              <a:t>a</a:t>
            </a:r>
          </a:p>
          <a:p>
            <a:pPr marL="158750" indent="0" algn="l">
              <a:buNone/>
            </a:pPr>
            <a:r>
              <a:rPr lang="pt-BR" sz="1200" b="0" i="0" u="none" strike="noStrike" baseline="0" dirty="0">
                <a:latin typeface="Tw Cen MT" panose="020B0602020104020603" pitchFamily="34" charset="0"/>
              </a:rPr>
              <a:t> possibilidade de requer apoios sociais online ou presencialmente, devendo numa primeira fase estar disponveis 6 tipos de </a:t>
            </a:r>
            <a:r>
              <a:rPr lang="pt-PT" sz="1200" b="0" i="0" u="none" strike="noStrike" baseline="0" dirty="0">
                <a:latin typeface="Tw Cen MT" panose="020B0602020104020603" pitchFamily="34" charset="0"/>
              </a:rPr>
              <a:t>respostas:</a:t>
            </a:r>
          </a:p>
          <a:p>
            <a:pPr marL="158750" indent="0" algn="l">
              <a:buNone/>
            </a:pPr>
            <a:endParaRPr lang="pt-PT" sz="12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sz="1200" b="1" i="0" u="none" strike="noStrike" baseline="0" dirty="0">
                <a:latin typeface="Tw Cen MT" panose="020B0602020104020603" pitchFamily="34" charset="0"/>
              </a:rPr>
              <a:t>4- Como se aprendem as tarefas?</a:t>
            </a:r>
          </a:p>
          <a:p>
            <a:pPr algn="l"/>
            <a:r>
              <a:rPr lang="pt-BR" sz="1200" b="0" i="0" u="none" strike="noStrike" baseline="0" dirty="0">
                <a:latin typeface="Tw Cen MT" panose="020B0602020104020603" pitchFamily="34" charset="0"/>
              </a:rPr>
              <a:t>O sistema podera ser apresentado por um funcionari da autarquia da area da</a:t>
            </a:r>
          </a:p>
          <a:p>
            <a:pPr marL="158750" indent="0" algn="l">
              <a:buNone/>
            </a:pPr>
            <a:r>
              <a:rPr lang="pt-BR" sz="1200" b="0" i="0" u="none" strike="noStrike" baseline="0" dirty="0">
                <a:latin typeface="Tw Cen MT" panose="020B0602020104020603" pitchFamily="34" charset="0"/>
              </a:rPr>
              <a:t> residência do requerente, no entanto, devera ser intuitivo o suciente que seja necessaria uma formação.</a:t>
            </a:r>
          </a:p>
          <a:p>
            <a:pPr marL="158750" indent="0" algn="l">
              <a:buNone/>
            </a:pPr>
            <a:endParaRPr lang="pt-BR" sz="12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sz="1200" b="1" dirty="0">
                <a:latin typeface="Tw Cen MT" panose="020B0602020104020603" pitchFamily="34" charset="0"/>
              </a:rPr>
              <a:t>5</a:t>
            </a:r>
            <a:r>
              <a:rPr lang="pt-BR" sz="1200" b="1" i="0" u="none" strike="noStrike" baseline="0" dirty="0">
                <a:latin typeface="Tw Cen MT" panose="020B0602020104020603" pitchFamily="34" charset="0"/>
              </a:rPr>
              <a:t>- Onde são desempenhadas as tarefas?</a:t>
            </a:r>
            <a:endParaRPr lang="pt-BR" sz="1200" b="1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sz="1200" b="0" i="0" u="none" strike="noStrike" baseline="0" dirty="0">
                <a:latin typeface="Tw Cen MT" panose="020B0602020104020603" pitchFamily="34" charset="0"/>
              </a:rPr>
              <a:t>As tarefas podem ser desempenhadas em qualquer dispositivo com acesso a Internet</a:t>
            </a:r>
          </a:p>
          <a:p>
            <a:pPr marL="158750" indent="0" algn="l">
              <a:buNone/>
            </a:pPr>
            <a:r>
              <a:rPr lang="pt-BR" sz="1200" b="0" i="0" u="none" strike="noStrike" baseline="0" dirty="0">
                <a:latin typeface="Tw Cen MT" panose="020B0602020104020603" pitchFamily="34" charset="0"/>
              </a:rPr>
              <a:t>computador </a:t>
            </a:r>
          </a:p>
          <a:p>
            <a:pPr marL="158750" indent="0" algn="l">
              <a:buNone/>
            </a:pPr>
            <a:r>
              <a:rPr lang="pt-BR" sz="1200" b="0" i="0" u="none" strike="noStrike" baseline="0" dirty="0">
                <a:latin typeface="Tw Cen MT" panose="020B0602020104020603" pitchFamily="34" charset="0"/>
              </a:rPr>
              <a:t>Smartphones</a:t>
            </a:r>
          </a:p>
          <a:p>
            <a:pPr marL="158750" indent="0" algn="l">
              <a:buNone/>
            </a:pPr>
            <a:r>
              <a:rPr lang="pt-BR" sz="1200" b="0" i="0" u="none" strike="noStrike" baseline="0" dirty="0">
                <a:latin typeface="Tw Cen MT" panose="020B0602020104020603" pitchFamily="34" charset="0"/>
              </a:rPr>
              <a:t>Tablet</a:t>
            </a:r>
          </a:p>
          <a:p>
            <a:pPr marL="158750" indent="0" algn="l">
              <a:buNone/>
            </a:pPr>
            <a:r>
              <a:rPr lang="pt-PT" sz="1200" b="0" i="0" u="none" strike="noStrike" baseline="0" dirty="0">
                <a:latin typeface="Tw Cen MT" panose="020B0602020104020603" pitchFamily="34" charset="0"/>
              </a:rPr>
              <a:t>Neste caso, </a:t>
            </a:r>
            <a:r>
              <a:rPr lang="pt-BR" sz="1200" b="0" i="0" u="none" strike="noStrike" baseline="0" dirty="0">
                <a:latin typeface="Tw Cen MT" panose="020B0602020104020603" pitchFamily="34" charset="0"/>
              </a:rPr>
              <a:t>o sistema tera de se adaptar a dimensões mais reduzidas.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245661" y="4343400"/>
            <a:ext cx="6414446" cy="4691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pt-BR" b="1" i="0" u="none" strike="noStrike" baseline="0" dirty="0">
                <a:latin typeface="Tw Cen MT" panose="020B0602020104020603" pitchFamily="34" charset="0"/>
              </a:rPr>
              <a:t>6- Quais as relações entre utilizadores e informação?</a:t>
            </a:r>
          </a:p>
          <a:p>
            <a:pPr marL="158750" indent="0" algn="l">
              <a:buNone/>
            </a:pPr>
            <a:r>
              <a:rPr lang="pt-BR" b="0" i="0" u="none" strike="noStrike" baseline="0" dirty="0">
                <a:latin typeface="Tw Cen MT" panose="020B0602020104020603" pitchFamily="34" charset="0"/>
              </a:rPr>
              <a:t>Os utilizadores apenas poderão requer a um tipo de apoios social, caso tenham uma conta valida. Cada requerente apenas tera acesso a sua informação pessoal, a informação dos seus pedidos e resposta aos mesmos.</a:t>
            </a:r>
          </a:p>
          <a:p>
            <a:pPr marL="158750" indent="0" algn="l">
              <a:buNone/>
            </a:pPr>
            <a:endParaRPr lang="pt-BR" dirty="0"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b="1" i="0" u="none" strike="noStrike" baseline="0" dirty="0">
                <a:latin typeface="Tw Cen MT" panose="020B0602020104020603" pitchFamily="34" charset="0"/>
              </a:rPr>
              <a:t>7- Que outro instrumento usa para realizar a tarefa?</a:t>
            </a:r>
          </a:p>
          <a:p>
            <a:pPr marL="158750" indent="0" algn="l">
              <a:buNone/>
            </a:pPr>
            <a:r>
              <a:rPr lang="pt-BR" b="0" i="0" u="none" strike="noStrike" baseline="0" dirty="0">
                <a:latin typeface="Tw Cen MT" panose="020B0602020104020603" pitchFamily="34" charset="0"/>
              </a:rPr>
              <a:t>O utilizador necessita de um computador ou dispositivo movel com conexão a</a:t>
            </a:r>
          </a:p>
          <a:p>
            <a:pPr marL="158750" indent="0" algn="l">
              <a:buNone/>
            </a:pPr>
            <a:r>
              <a:rPr lang="pt-BR" b="0" i="0" u="none" strike="noStrike" baseline="0" dirty="0">
                <a:latin typeface="Tw Cen MT" panose="020B0602020104020603" pitchFamily="34" charset="0"/>
              </a:rPr>
              <a:t> Internet, necessitando, para isso, de um browser para a visualização da informação disponvel. O sistema devera ter em consideração os browsers mais utilizados e ser compatvel com os </a:t>
            </a:r>
            <a:r>
              <a:rPr lang="pt-PT" b="0" i="0" u="none" strike="noStrike" baseline="0" dirty="0">
                <a:latin typeface="Tw Cen MT" panose="020B0602020104020603" pitchFamily="34" charset="0"/>
              </a:rPr>
              <a:t>mesmos.</a:t>
            </a:r>
          </a:p>
          <a:p>
            <a:pPr marL="158750" indent="0" algn="l">
              <a:buNone/>
            </a:pPr>
            <a:endParaRPr lang="pt-PT" dirty="0"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b="1" i="0" u="none" strike="noStrike" baseline="0" dirty="0">
                <a:latin typeface="Tw Cen MT" panose="020B0602020104020603" pitchFamily="34" charset="0"/>
              </a:rPr>
              <a:t>8- Como comunicam os utilizadores entre si?</a:t>
            </a:r>
          </a:p>
          <a:p>
            <a:pPr marL="158750" indent="0" algn="l">
              <a:buNone/>
            </a:pPr>
            <a:r>
              <a:rPr lang="pt-BR" b="0" i="0" u="none" strike="noStrike" baseline="0" dirty="0">
                <a:latin typeface="Tw Cen MT" panose="020B0602020104020603" pitchFamily="34" charset="0"/>
              </a:rPr>
              <a:t>Os utilizadores não comunicam entre si, visto que o sistema não deve disponibilizar os emails dos utilizadores a outros, nem possuira nenhum sistema de mensagens.</a:t>
            </a:r>
          </a:p>
          <a:p>
            <a:pPr algn="l"/>
            <a:endParaRPr lang="pt-BR" dirty="0"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b="1" i="0" u="none" strike="noStrike" baseline="0" dirty="0">
                <a:latin typeface="Tw Cen MT" panose="020B0602020104020603" pitchFamily="34" charset="0"/>
              </a:rPr>
              <a:t>9- Qual e a frequência do desempenho das tarefas?</a:t>
            </a:r>
          </a:p>
          <a:p>
            <a:pPr marL="158750" indent="0" algn="l">
              <a:buNone/>
            </a:pPr>
            <a:r>
              <a:rPr lang="pt-BR" b="0" i="0" u="none" strike="noStrike" baseline="0" dirty="0">
                <a:latin typeface="Tw Cen MT" panose="020B0602020104020603" pitchFamily="34" charset="0"/>
              </a:rPr>
              <a:t>As tarefas serão executadas sempre que um requerente necessitar de novo apoio social.</a:t>
            </a:r>
          </a:p>
          <a:p>
            <a:pPr algn="l"/>
            <a:endParaRPr lang="pt-BR" dirty="0">
              <a:latin typeface="Tw Cen MT" panose="020B0602020104020603" pitchFamily="34" charset="0"/>
            </a:endParaRPr>
          </a:p>
          <a:p>
            <a:pPr marL="158750" indent="0" algn="l">
              <a:buNone/>
            </a:pPr>
            <a:r>
              <a:rPr lang="pt-BR" b="1" i="0" u="none" strike="noStrike" baseline="0" dirty="0">
                <a:latin typeface="Tw Cen MT" panose="020B0602020104020603" pitchFamily="34" charset="0"/>
              </a:rPr>
              <a:t>10- Quais as restrições de tempo impostas?</a:t>
            </a:r>
          </a:p>
          <a:p>
            <a:pPr marL="158750" indent="0" algn="l">
              <a:buNone/>
            </a:pPr>
            <a:r>
              <a:rPr lang="pt-BR" b="0" i="0" u="none" strike="noStrike" baseline="0" dirty="0">
                <a:latin typeface="Tw Cen MT" panose="020B0602020104020603" pitchFamily="34" charset="0"/>
              </a:rPr>
              <a:t>Pretende-se que o sistema seja simples e que a execução das tarefas seja rapida.</a:t>
            </a:r>
          </a:p>
          <a:p>
            <a:pPr marL="158750" indent="0" algn="l">
              <a:buNone/>
            </a:pPr>
            <a:r>
              <a:rPr lang="pt-BR" b="0" i="0" u="none" strike="noStrike" baseline="0" dirty="0">
                <a:latin typeface="Tw Cen MT" panose="020B0602020104020603" pitchFamily="34" charset="0"/>
              </a:rPr>
              <a:t> Em caso de inatividade durante uma sessão, superior a 15 minutos, a mesma ira ser encerrada, prevenindo o acesso indevido aos dados do utilizador em caso de esquecimento de sessões</a:t>
            </a:r>
            <a:r>
              <a:rPr lang="pt-BR" dirty="0">
                <a:latin typeface="Tw Cen MT" panose="020B0602020104020603" pitchFamily="34" charset="0"/>
              </a:rPr>
              <a:t> </a:t>
            </a:r>
            <a:r>
              <a:rPr lang="pt-PT" b="0" i="0" u="none" strike="noStrike" baseline="0" dirty="0">
                <a:latin typeface="Tw Cen MT" panose="020B0602020104020603" pitchFamily="34" charset="0"/>
              </a:rPr>
              <a:t>ligadas</a:t>
            </a:r>
            <a:r>
              <a:rPr lang="pt-PT" b="0" i="0" u="none" strike="noStrike" baseline="0" dirty="0">
                <a:latin typeface="CMR10"/>
              </a:rPr>
              <a:t>.</a:t>
            </a:r>
          </a:p>
          <a:p>
            <a:pPr marL="158750" indent="0" algn="l">
              <a:buNone/>
            </a:pPr>
            <a:endParaRPr lang="pt-PT" b="0" i="0" u="none" strike="noStrike" baseline="0" dirty="0">
              <a:latin typeface="CMR10"/>
            </a:endParaRPr>
          </a:p>
          <a:p>
            <a:pPr marL="158750" indent="0" algn="l">
              <a:buNone/>
            </a:pPr>
            <a:r>
              <a:rPr lang="pt-BR" b="1" i="0" u="none" strike="noStrike" baseline="0" dirty="0">
                <a:latin typeface="Tw Cen MT" panose="020B0602020104020603" pitchFamily="34" charset="0"/>
              </a:rPr>
              <a:t>11- Que acontece se algo correr mal?</a:t>
            </a:r>
          </a:p>
          <a:p>
            <a:pPr marL="158750" indent="0" algn="l">
              <a:buNone/>
            </a:pPr>
            <a:r>
              <a:rPr lang="pt-BR" b="0" i="0" u="none" strike="noStrike" baseline="0" dirty="0">
                <a:latin typeface="Tw Cen MT" panose="020B0602020104020603" pitchFamily="34" charset="0"/>
              </a:rPr>
              <a:t>Se o utilizador escolher mal a opção, devera mostrar um comando ou uma outra opção que permitira que ele volte facilmente ao estado anterior. Se o sistema entrar em o-line, devera guardar a pagina que estava a ser acedida pelo utilizador, como tambem os dados.</a:t>
            </a:r>
            <a:endParaRPr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91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microsoft-teams/" TargetMode="External"/><Relationship Id="rId3" Type="http://schemas.openxmlformats.org/officeDocument/2006/relationships/hyperlink" Target="https://cloudalentejo.pt/" TargetMode="External"/><Relationship Id="rId7" Type="http://schemas.openxmlformats.org/officeDocument/2006/relationships/hyperlink" Target="https://github.com/Felizmel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pt-pt/sql-server/" TargetMode="External"/><Relationship Id="rId5" Type="http://schemas.openxmlformats.org/officeDocument/2006/relationships/hyperlink" Target="https://www.microsoft.com/en-us/download/" TargetMode="External"/><Relationship Id="rId4" Type="http://schemas.openxmlformats.org/officeDocument/2006/relationships/hyperlink" Target="https://pt.primaverabss.com/pt/parceiros-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desenho&#10;&#10;Descrição gerada automaticamente">
            <a:extLst>
              <a:ext uri="{FF2B5EF4-FFF2-40B4-BE49-F238E27FC236}">
                <a16:creationId xmlns:a16="http://schemas.microsoft.com/office/drawing/2014/main" id="{948BC0B8-CE06-4FE9-BE14-A0B547892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50" y="171804"/>
            <a:ext cx="1187965" cy="712779"/>
          </a:xfrm>
          <a:prstGeom prst="rect">
            <a:avLst/>
          </a:prstGeom>
        </p:spPr>
      </p:pic>
      <p:pic>
        <p:nvPicPr>
          <p:cNvPr id="7" name="Imagem 6" descr="Uma imagem com desenho, alimentação&#10;&#10;Descrição gerada automaticamente">
            <a:extLst>
              <a:ext uri="{FF2B5EF4-FFF2-40B4-BE49-F238E27FC236}">
                <a16:creationId xmlns:a16="http://schemas.microsoft.com/office/drawing/2014/main" id="{B8D1479D-1E8D-4247-8CC0-5295B2B99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267" y="161308"/>
            <a:ext cx="1324783" cy="70788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2D0C64A-1E85-4DBE-87DF-E0D2260ACAB2}"/>
              </a:ext>
            </a:extLst>
          </p:cNvPr>
          <p:cNvSpPr txBox="1"/>
          <p:nvPr/>
        </p:nvSpPr>
        <p:spPr>
          <a:xfrm>
            <a:off x="1738128" y="399075"/>
            <a:ext cx="51631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b="1" dirty="0">
                <a:solidFill>
                  <a:schemeClr val="tx2"/>
                </a:solidFill>
                <a:latin typeface="Tw Cen MT" panose="020B0602020104020603" pitchFamily="34" charset="0"/>
              </a:rPr>
              <a:t>INSTITUTO POLITECNICO DE BEJA</a:t>
            </a:r>
          </a:p>
          <a:p>
            <a:pPr algn="ctr"/>
            <a:r>
              <a:rPr lang="pt-BR" sz="2000" b="1" dirty="0">
                <a:solidFill>
                  <a:schemeClr val="tx2"/>
                </a:solidFill>
                <a:latin typeface="Tw Cen MT" panose="020B0602020104020603" pitchFamily="34" charset="0"/>
              </a:rPr>
              <a:t> Escola Superior de Tecnologia e Gestão </a:t>
            </a:r>
            <a:endParaRPr lang="pt-PT" sz="2000" b="1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3467E09-178D-4A05-B8B0-30B2AF77CD3F}"/>
              </a:ext>
            </a:extLst>
          </p:cNvPr>
          <p:cNvSpPr txBox="1"/>
          <p:nvPr/>
        </p:nvSpPr>
        <p:spPr>
          <a:xfrm>
            <a:off x="2125362" y="1351703"/>
            <a:ext cx="462760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ENGENHARIA INFORMÁTICA </a:t>
            </a:r>
            <a:br>
              <a:rPr lang="pt-PT" sz="2000" dirty="0">
                <a:solidFill>
                  <a:schemeClr val="bg1"/>
                </a:solidFill>
                <a:latin typeface="Tw Cen MT" panose="020B0602020104020603" pitchFamily="34" charset="0"/>
                <a:cs typeface="Arial" panose="020B0604020202020204" pitchFamily="34" charset="0"/>
              </a:rPr>
            </a:br>
            <a:r>
              <a:rPr lang="pt-PT" sz="2000" b="1" dirty="0">
                <a:solidFill>
                  <a:schemeClr val="bg1"/>
                </a:solidFill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Estágio na Empresa CloudAlentejo</a:t>
            </a:r>
            <a:endParaRPr lang="pl-PL" sz="2000" dirty="0">
              <a:solidFill>
                <a:schemeClr val="bg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algn="ctr"/>
            <a:endParaRPr lang="pt-PT" sz="2800" dirty="0">
              <a:solidFill>
                <a:schemeClr val="bg1"/>
              </a:solidFill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E53156B-93A0-4FF7-9ABD-3E62B2A2B9B9}"/>
              </a:ext>
            </a:extLst>
          </p:cNvPr>
          <p:cNvSpPr txBox="1"/>
          <p:nvPr/>
        </p:nvSpPr>
        <p:spPr>
          <a:xfrm>
            <a:off x="1513146" y="2387084"/>
            <a:ext cx="6117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PT" sz="1800" b="1" dirty="0">
                <a:solidFill>
                  <a:schemeClr val="bg1"/>
                </a:solidFill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Desenvolvimento de Software de Apoio á Gestão</a:t>
            </a:r>
            <a:endParaRPr lang="pl-PL" sz="1800" b="1" dirty="0">
              <a:solidFill>
                <a:schemeClr val="bg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4EE9B0-6C70-4287-AE14-FCBB8CA6E9D1}"/>
              </a:ext>
            </a:extLst>
          </p:cNvPr>
          <p:cNvSpPr txBox="1"/>
          <p:nvPr/>
        </p:nvSpPr>
        <p:spPr>
          <a:xfrm>
            <a:off x="137302" y="4405871"/>
            <a:ext cx="4978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Tw Cen MT" panose="020B0602020104020603" pitchFamily="34" charset="0"/>
              </a:rPr>
              <a:t>Felizmelo Borja nº 16079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304801" y="140225"/>
            <a:ext cx="85344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r>
              <a:rPr lang="pt-PT" sz="3600" b="1" dirty="0">
                <a:latin typeface="Tw Cen MT" panose="020B0602020104020603" pitchFamily="34" charset="0"/>
              </a:rPr>
              <a:t>Teste</a:t>
            </a:r>
            <a:endParaRPr sz="3600" b="1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81E5C2-B053-4779-A153-F128C11EE07B}"/>
              </a:ext>
            </a:extLst>
          </p:cNvPr>
          <p:cNvSpPr txBox="1"/>
          <p:nvPr/>
        </p:nvSpPr>
        <p:spPr>
          <a:xfrm>
            <a:off x="613719" y="1595620"/>
            <a:ext cx="7665307" cy="2248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Tw Cen MT" panose="020B0602020104020603" pitchFamily="34" charset="0"/>
              </a:rPr>
              <a:t>Para testar os Formulários desenvolvidos, temos de adicionar o formulários como extensibilidade e depois criar umas funções no software primavera que nos dá uma opção de coloca-los no menu do nosso ERP.</a:t>
            </a:r>
          </a:p>
        </p:txBody>
      </p:sp>
    </p:spTree>
    <p:extLst>
      <p:ext uri="{BB962C8B-B14F-4D97-AF65-F5344CB8AC3E}">
        <p14:creationId xmlns:p14="http://schemas.microsoft.com/office/powerpoint/2010/main" val="178396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304801" y="140225"/>
            <a:ext cx="85344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r>
              <a:rPr lang="pt-PT" sz="3600" b="1" dirty="0">
                <a:latin typeface="Tw Cen MT" panose="020B0602020104020603" pitchFamily="34" charset="0"/>
              </a:rPr>
              <a:t>Teste de formulário ficha do Cliente</a:t>
            </a:r>
            <a:endParaRPr sz="3600" b="1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7B6F7031-D46A-E435-F460-8690963D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17" y="1081625"/>
            <a:ext cx="7438766" cy="36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8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453081" y="856916"/>
            <a:ext cx="7915275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r>
              <a:rPr lang="pt-PT" sz="3600" b="1" dirty="0">
                <a:latin typeface="Tw Cen MT" panose="020B0602020104020603" pitchFamily="34" charset="0"/>
              </a:rPr>
              <a:t>Teste de Formulário desenvolvido que permite Pesquisar, Editar, Gravar os Artigo</a:t>
            </a:r>
            <a:endParaRPr sz="3600" b="1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8C65D1-3C77-FC20-EA56-46D4024F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86" y="1726450"/>
            <a:ext cx="7059827" cy="32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2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E3998-93E7-4AD2-B600-C304B3EA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37" y="264050"/>
            <a:ext cx="8232548" cy="1183750"/>
          </a:xfrm>
        </p:spPr>
        <p:txBody>
          <a:bodyPr/>
          <a:lstStyle/>
          <a:p>
            <a:r>
              <a:rPr lang="pt-PT" sz="3600" dirty="0">
                <a:latin typeface="Tw Cen MT" panose="020B0602020104020603" pitchFamily="34" charset="0"/>
              </a:rPr>
              <a:t>Teste de Formulário de Consultar Famílias de Artigo</a:t>
            </a:r>
          </a:p>
        </p:txBody>
      </p:sp>
      <p:pic>
        <p:nvPicPr>
          <p:cNvPr id="11" name="Imagem 10" descr="Uma imagem com mesa&#10;&#10;Descrição gerada automaticamente">
            <a:extLst>
              <a:ext uri="{FF2B5EF4-FFF2-40B4-BE49-F238E27FC236}">
                <a16:creationId xmlns:a16="http://schemas.microsoft.com/office/drawing/2014/main" id="{4463779B-0936-4CBB-3400-CB34672F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7994822" cy="35916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E3998-93E7-4AD2-B600-C304B3EA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66" y="264050"/>
            <a:ext cx="8393185" cy="1183750"/>
          </a:xfrm>
        </p:spPr>
        <p:txBody>
          <a:bodyPr/>
          <a:lstStyle/>
          <a:p>
            <a:r>
              <a:rPr lang="pt-PT" sz="3600" dirty="0">
                <a:latin typeface="Tw Cen MT" panose="020B0602020104020603" pitchFamily="34" charset="0"/>
              </a:rPr>
              <a:t>Teste de Formulário de Consultar artigos da mesma família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F224A56-6829-722E-658E-CFA1CCDFE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6" y="1532238"/>
            <a:ext cx="7974657" cy="33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5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C4642446-CF53-4081-A805-7E4FDC19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992" y="160820"/>
            <a:ext cx="6529100" cy="941400"/>
          </a:xfrm>
        </p:spPr>
        <p:txBody>
          <a:bodyPr/>
          <a:lstStyle/>
          <a:p>
            <a:pPr algn="l"/>
            <a:r>
              <a:rPr lang="pt-PT" sz="3600" b="1" dirty="0">
                <a:latin typeface="Tw Cen MT" panose="020B0602020104020603" pitchFamily="34" charset="0"/>
              </a:rPr>
              <a:t>CONCLUSÃO</a:t>
            </a:r>
            <a:br>
              <a:rPr lang="pt-PT" sz="3600" dirty="0">
                <a:latin typeface="Tw Cen MT" panose="020B0602020104020603" pitchFamily="34" charset="0"/>
              </a:rPr>
            </a:br>
            <a:endParaRPr lang="pt-PT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60F26A9-5607-4325-97E4-62084FA93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54" y="860688"/>
            <a:ext cx="8841775" cy="3422124"/>
          </a:xfrm>
        </p:spPr>
        <p:txBody>
          <a:bodyPr/>
          <a:lstStyle/>
          <a:p>
            <a:pPr marL="139700" indent="0" algn="l">
              <a:buNone/>
            </a:pPr>
            <a:r>
              <a:rPr lang="pt-PT" sz="1800" dirty="0">
                <a:latin typeface="Tw Cen MT" panose="020B0602020104020603" pitchFamily="34" charset="0"/>
              </a:rPr>
              <a:t>No entanto, com o apoio prestado no decurso do Estágio por parte do Eng. Gonçalo Carrasco e do Dr. Carlos Marques, orientador na entidade de acolhimento, adquiriram-se noções e fundamentos importantes que facilitaram a colaboração durante desenvolvimento do projeto. O C Sharp, é a linguagem de programação utilizada no desenvolvimento do projeto. No decorrer do projeto foram levantadas questões e surgiram problemas, o que obrigou a analisá-los e, seguidamente, a tomar as melhores decisões para a solução dos problemas. Concluindo, este estágio curricular permitiu a aplicação de muitos dos conhecimentos obtidos na Licenciatura da Engenharia Informática, assim como as soft </a:t>
            </a:r>
            <a:r>
              <a:rPr lang="pt-PT" sz="1800" dirty="0" err="1">
                <a:latin typeface="Tw Cen MT" panose="020B0602020104020603" pitchFamily="34" charset="0"/>
              </a:rPr>
              <a:t>skills</a:t>
            </a:r>
            <a:r>
              <a:rPr lang="pt-PT" sz="1800" dirty="0">
                <a:latin typeface="Tw Cen MT" panose="020B0602020104020603" pitchFamily="34" charset="0"/>
              </a:rPr>
              <a:t>. Desta forma, posso  dizer que o balanço é extremamente positivo.</a:t>
            </a:r>
          </a:p>
          <a:p>
            <a:pPr marL="139700" indent="0" algn="l">
              <a:buNone/>
            </a:pPr>
            <a:endParaRPr lang="pt-PT" sz="1800" dirty="0">
              <a:latin typeface="Tw Cen MT" panose="020B0602020104020603" pitchFamily="34" charset="0"/>
            </a:endParaRPr>
          </a:p>
          <a:p>
            <a:pPr marL="139700" indent="0" algn="l">
              <a:buNone/>
            </a:pPr>
            <a:r>
              <a:rPr lang="pt-PT" sz="1800" b="1" dirty="0">
                <a:solidFill>
                  <a:srgbClr val="FF0000"/>
                </a:solidFill>
                <a:latin typeface="Tw Cen MT" panose="020B0602020104020603" pitchFamily="34" charset="0"/>
              </a:rPr>
              <a:t>A educação não pode e nem deve ser racista, mas sim ANTIRACISTA …!</a:t>
            </a:r>
          </a:p>
        </p:txBody>
      </p:sp>
    </p:spTree>
    <p:extLst>
      <p:ext uri="{BB962C8B-B14F-4D97-AF65-F5344CB8AC3E}">
        <p14:creationId xmlns:p14="http://schemas.microsoft.com/office/powerpoint/2010/main" val="297726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C4642446-CF53-4081-A805-7E4FDC19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6529100" cy="941400"/>
          </a:xfrm>
        </p:spPr>
        <p:txBody>
          <a:bodyPr/>
          <a:lstStyle/>
          <a:p>
            <a:pPr algn="l"/>
            <a:r>
              <a:rPr lang="pt-PT" sz="3600" dirty="0">
                <a:latin typeface="Tw Cen MT" panose="020B0602020104020603" pitchFamily="34" charset="0"/>
              </a:rPr>
              <a:t>BIBLIOGRAFIA</a:t>
            </a:r>
            <a:br>
              <a:rPr lang="pt-PT" sz="3600" dirty="0">
                <a:latin typeface="Tw Cen MT" panose="020B0602020104020603" pitchFamily="34" charset="0"/>
              </a:rPr>
            </a:br>
            <a:endParaRPr lang="pt-PT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60F26A9-5607-4325-97E4-62084FA93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276351"/>
            <a:ext cx="8181975" cy="3422124"/>
          </a:xfrm>
        </p:spPr>
        <p:txBody>
          <a:bodyPr/>
          <a:lstStyle/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pt-PT" sz="1800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CloudAlentejo - Faturar nunca foi tão fácil!  </a:t>
            </a:r>
            <a:r>
              <a:rPr lang="pt-PT" sz="1800" dirty="0">
                <a:effectLst/>
                <a:latin typeface="Tw Cen MT" panose="020B0602020104020603" pitchFamily="34" charset="0"/>
                <a:ea typeface="Times New Roman" panose="02020603050405020304" pitchFamily="18" charset="0"/>
                <a:hlinkClick r:id="rId3"/>
              </a:rPr>
              <a:t>https://cloudalentejo.pt/</a:t>
            </a:r>
            <a:endParaRPr lang="pt-PT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pt-PT" sz="1800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GeekCase – Sistemas, Pessoase Tecnologia. https://www.geekcase.pt/ </a:t>
            </a:r>
          </a:p>
          <a:p>
            <a:pPr marL="0" lvl="0" indent="0" algn="l">
              <a:lnSpc>
                <a:spcPts val="900"/>
              </a:lnSpc>
              <a:spcAft>
                <a:spcPts val="250"/>
              </a:spcAft>
              <a:buSzPts val="800"/>
              <a:buNone/>
              <a:tabLst>
                <a:tab pos="228600" algn="l"/>
              </a:tabLst>
            </a:pP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pt-PT" sz="18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Primavera. Parceiros </a:t>
            </a:r>
            <a:r>
              <a:rPr lang="pt-PT" sz="1800" u="sng" dirty="0">
                <a:solidFill>
                  <a:srgbClr val="0563C1"/>
                </a:solidFill>
                <a:effectLst/>
                <a:latin typeface="Tw Cen MT" panose="020B0602020104020603" pitchFamily="34" charset="0"/>
                <a:ea typeface="MS Mincho" panose="02020609040205080304" pitchFamily="49" charset="-128"/>
                <a:hlinkClick r:id="rId4"/>
              </a:rPr>
              <a:t>https://pt.primaverabss.com/pt/parceiros-2/</a:t>
            </a:r>
            <a:endParaRPr lang="pt-PT" sz="1800" u="sng" dirty="0">
              <a:solidFill>
                <a:srgbClr val="0563C1"/>
              </a:solidFill>
              <a:effectLst/>
              <a:latin typeface="Tw Cen MT" panose="020B0602020104020603" pitchFamily="34" charset="0"/>
              <a:ea typeface="MS Mincho" panose="02020609040205080304" pitchFamily="49" charset="-128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pt-PT" sz="18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Visual Studio 2019 - https://visualstudio. microsoft.com/downloads/</a:t>
            </a: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.NET Framework 4.7.1 -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w Cen MT" panose="020B0602020104020603" pitchFamily="34" charset="0"/>
                <a:ea typeface="MS Mincho" panose="02020609040205080304" pitchFamily="49" charset="-128"/>
                <a:hlinkClick r:id="rId5"/>
              </a:rPr>
              <a:t>https://www.microsoft.com/en-us/download/</a:t>
            </a:r>
            <a:endParaRPr lang="en-US" sz="1800" u="sng" dirty="0">
              <a:solidFill>
                <a:srgbClr val="0563C1"/>
              </a:solidFill>
              <a:effectLst/>
              <a:latin typeface="Tw Cen MT" panose="020B0602020104020603" pitchFamily="34" charset="0"/>
              <a:ea typeface="MS Mincho" panose="02020609040205080304" pitchFamily="49" charset="-128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Microsoft SQL Server -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w Cen MT" panose="020B0602020104020603" pitchFamily="34" charset="0"/>
                <a:ea typeface="MS Mincho" panose="02020609040205080304" pitchFamily="49" charset="-128"/>
                <a:hlinkClick r:id="rId6"/>
              </a:rPr>
              <a:t>https://www.microsoft.com/pt-pt/sql-server/</a:t>
            </a:r>
            <a:endParaRPr lang="en-US" sz="1800" u="sng" dirty="0">
              <a:solidFill>
                <a:srgbClr val="0563C1"/>
              </a:solidFill>
              <a:effectLst/>
              <a:latin typeface="Tw Cen MT" panose="020B0602020104020603" pitchFamily="34" charset="0"/>
              <a:ea typeface="MS Mincho" panose="02020609040205080304" pitchFamily="49" charset="-128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pt-PT" sz="18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PRIMAVERA Extensibility Essentials-https://marketplace.visualstudio.com/</a:t>
            </a: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pt-PT" sz="18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Git e GitHub- </a:t>
            </a:r>
            <a:r>
              <a:rPr lang="pt-PT" sz="1800" u="sng" dirty="0">
                <a:solidFill>
                  <a:srgbClr val="0563C1"/>
                </a:solidFill>
                <a:effectLst/>
                <a:latin typeface="Tw Cen MT" panose="020B0602020104020603" pitchFamily="34" charset="0"/>
                <a:ea typeface="MS Mincho" panose="02020609040205080304" pitchFamily="49" charset="-128"/>
                <a:hlinkClick r:id="rId7"/>
              </a:rPr>
              <a:t>https://github.com/Felizmelo</a:t>
            </a:r>
            <a:endParaRPr lang="pt-PT" sz="1800" u="sng" dirty="0">
              <a:solidFill>
                <a:srgbClr val="0563C1"/>
              </a:solidFill>
              <a:effectLst/>
              <a:latin typeface="Tw Cen MT" panose="020B0602020104020603" pitchFamily="34" charset="0"/>
              <a:ea typeface="MS Mincho" panose="02020609040205080304" pitchFamily="49" charset="-128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Microsoft Teams -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w Cen MT" panose="020B0602020104020603" pitchFamily="34" charset="0"/>
                <a:ea typeface="MS Mincho" panose="02020609040205080304" pitchFamily="49" charset="-128"/>
                <a:hlinkClick r:id="rId8"/>
              </a:rPr>
              <a:t>https://www.microsoft.com/en-us/microsoft-teams/</a:t>
            </a:r>
            <a:endParaRPr lang="en-US" sz="1800" u="sng" dirty="0">
              <a:solidFill>
                <a:srgbClr val="0563C1"/>
              </a:solidFill>
              <a:effectLst/>
              <a:latin typeface="Tw Cen MT" panose="020B0602020104020603" pitchFamily="34" charset="0"/>
              <a:ea typeface="MS Mincho" panose="02020609040205080304" pitchFamily="49" charset="-128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ts val="900"/>
              </a:lnSpc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pt-PT" sz="18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Meu canal de Youtube</a:t>
            </a: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0" indent="0" algn="l">
              <a:lnSpc>
                <a:spcPts val="900"/>
              </a:lnSpc>
              <a:spcAft>
                <a:spcPts val="250"/>
              </a:spcAft>
              <a:buNone/>
              <a:tabLst>
                <a:tab pos="228600" algn="l"/>
                <a:tab pos="449580" algn="l"/>
              </a:tabLst>
            </a:pPr>
            <a:r>
              <a:rPr lang="pt-PT" sz="18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      https://www.youtube.com/channel/UCUPC1HxjYCrRWNvypgozMDA</a:t>
            </a:r>
            <a:endParaRPr lang="pl-PL" sz="18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139700" indent="0" algn="l">
              <a:buNone/>
            </a:pPr>
            <a:endParaRPr lang="pt-PT" sz="1600" b="0" i="0" u="none" strike="noStrike" baseline="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0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171192" y="56368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Tw Cen MT" panose="020B0602020104020603" pitchFamily="34" charset="0"/>
              </a:rPr>
              <a:t>Objetivo</a:t>
            </a:r>
            <a:endParaRPr sz="3600" b="1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678800" y="1716725"/>
            <a:ext cx="77864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2400" dirty="0">
                <a:latin typeface="Tw Cen MT" panose="020B0602020104020603" pitchFamily="34" charset="0"/>
              </a:rPr>
              <a:t>Desenvolvimento de novas funcionalidades a integrar no software de gestão primavera </a:t>
            </a:r>
            <a:r>
              <a:rPr lang="pt-BR" sz="2400" b="0" i="0" u="none" strike="noStrike" baseline="0" dirty="0">
                <a:latin typeface="Tw Cen MT" panose="020B0602020104020603" pitchFamily="34" charset="0"/>
              </a:rPr>
              <a:t>que permita </a:t>
            </a:r>
            <a:r>
              <a:rPr lang="pt-PT" sz="2400" b="0" i="0" dirty="0">
                <a:effectLst/>
                <a:latin typeface="Tw Cen MT" panose="020B0602020104020603" pitchFamily="34" charset="0"/>
              </a:rPr>
              <a:t>automatização de tarefas manuais e a otimização</a:t>
            </a:r>
            <a:br>
              <a:rPr lang="pt-PT" sz="2400" dirty="0">
                <a:latin typeface="Tw Cen MT" panose="020B0602020104020603" pitchFamily="34" charset="0"/>
              </a:rPr>
            </a:br>
            <a:r>
              <a:rPr lang="pt-PT" sz="2400" b="0" i="0" dirty="0">
                <a:effectLst/>
                <a:latin typeface="Tw Cen MT" panose="020B0602020104020603" pitchFamily="34" charset="0"/>
              </a:rPr>
              <a:t>dos processos empresariais.</a:t>
            </a:r>
            <a:endParaRPr lang="pt-PT" sz="2400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Marcador de Posição de Conteúdo 2">
            <a:extLst>
              <a:ext uri="{FF2B5EF4-FFF2-40B4-BE49-F238E27FC236}">
                <a16:creationId xmlns:a16="http://schemas.microsoft.com/office/drawing/2014/main" id="{6EFE44E8-E443-4355-8FF5-A009E0FCF560}"/>
              </a:ext>
            </a:extLst>
          </p:cNvPr>
          <p:cNvSpPr txBox="1">
            <a:spLocks/>
          </p:cNvSpPr>
          <p:nvPr/>
        </p:nvSpPr>
        <p:spPr>
          <a:xfrm>
            <a:off x="300037" y="1794255"/>
            <a:ext cx="8543925" cy="271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l"/>
            <a:r>
              <a:rPr lang="pt-PT" sz="2400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A CloudAlentejo é uma empresa sediada em Beja que tem o objetivo de apoiar as pequenas e médias empresas a otimizar os seus processos de negócio através de soluções informáticas de gestão à medida das suas necessidades. Empresa especializada na venda, instalação e configuração do software de gestão Primavera. </a:t>
            </a:r>
            <a:endParaRPr lang="pt-PT" sz="2400" dirty="0">
              <a:latin typeface="Tw Cen MT" panose="020B06020201040206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8E340C-D068-C5D3-0C4C-FD0A2958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427" y="383060"/>
            <a:ext cx="3657600" cy="11550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86194299-E966-5361-58A6-F5A07D7B4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1192" y="56368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Tw Cen MT" panose="020B0602020104020603" pitchFamily="34" charset="0"/>
              </a:rPr>
              <a:t>Tecnologias Utelizadas</a:t>
            </a:r>
            <a:endParaRPr sz="3600" b="1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m 7" descr="Uma imagem com texto, machado&#10;&#10;Descrição gerada automaticamente">
            <a:extLst>
              <a:ext uri="{FF2B5EF4-FFF2-40B4-BE49-F238E27FC236}">
                <a16:creationId xmlns:a16="http://schemas.microsoft.com/office/drawing/2014/main" id="{3BB02C1F-F31F-59E1-974A-49AEBDA1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14" y="3148174"/>
            <a:ext cx="278109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41D7C91-2936-AC65-C142-A4EE8F48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55" y="3187171"/>
            <a:ext cx="2549646" cy="1560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 descr="Uma imagem com texto, ClipArt&#10;&#10;Descrição gerada automaticamente">
            <a:extLst>
              <a:ext uri="{FF2B5EF4-FFF2-40B4-BE49-F238E27FC236}">
                <a16:creationId xmlns:a16="http://schemas.microsoft.com/office/drawing/2014/main" id="{AD600A23-19AF-3BF3-4D7B-7FC51A9AF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81" y="1334461"/>
            <a:ext cx="2549646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65FE4F-1925-E6F9-FB3C-58A67FFD9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214" y="1322173"/>
            <a:ext cx="278109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BB0F3CE-2CBC-B79C-D524-28F7C4CCD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876" y="2077861"/>
            <a:ext cx="2987311" cy="1638300"/>
          </a:xfrm>
          <a:prstGeom prst="rect">
            <a:avLst/>
          </a:prstGeom>
        </p:spPr>
      </p:pic>
      <p:pic>
        <p:nvPicPr>
          <p:cNvPr id="19" name="Imagem 18" descr="Uma imagem com texto, ClipArt&#10;&#10;Descrição gerada automaticamente">
            <a:extLst>
              <a:ext uri="{FF2B5EF4-FFF2-40B4-BE49-F238E27FC236}">
                <a16:creationId xmlns:a16="http://schemas.microsoft.com/office/drawing/2014/main" id="{97F2AA4F-FA40-18CF-2BF3-75FDFBBF0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354" y="1397691"/>
            <a:ext cx="939649" cy="560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m 20" descr="Uma imagem com texto&#10;&#10;Descrição gerada automaticamente">
            <a:extLst>
              <a:ext uri="{FF2B5EF4-FFF2-40B4-BE49-F238E27FC236}">
                <a16:creationId xmlns:a16="http://schemas.microsoft.com/office/drawing/2014/main" id="{69795AE7-329C-B81C-C490-E89B0FA1C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81" y="2421924"/>
            <a:ext cx="2549646" cy="550838"/>
          </a:xfrm>
          <a:prstGeom prst="rect">
            <a:avLst/>
          </a:prstGeom>
        </p:spPr>
      </p:pic>
      <p:pic>
        <p:nvPicPr>
          <p:cNvPr id="23" name="Imagem 22" descr="Uma imagem com texto&#10;&#10;Descrição gerada automaticamente">
            <a:extLst>
              <a:ext uri="{FF2B5EF4-FFF2-40B4-BE49-F238E27FC236}">
                <a16:creationId xmlns:a16="http://schemas.microsoft.com/office/drawing/2014/main" id="{7534EFF9-E095-BA1E-4E6E-C34DA1957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2328" y="2150076"/>
            <a:ext cx="2490976" cy="6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D6FC723-ABC7-4EFC-B447-3703C6C486E2}"/>
              </a:ext>
            </a:extLst>
          </p:cNvPr>
          <p:cNvSpPr txBox="1">
            <a:spLocks/>
          </p:cNvSpPr>
          <p:nvPr/>
        </p:nvSpPr>
        <p:spPr>
          <a:xfrm>
            <a:off x="779463" y="691523"/>
            <a:ext cx="6811962" cy="72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PT" sz="3600" dirty="0">
                <a:solidFill>
                  <a:schemeClr val="tx2"/>
                </a:solidFill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Modelo Big Bang</a:t>
            </a:r>
            <a:endParaRPr lang="pt-PT" sz="3600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Marcador de Posição de Conteúdo 2">
            <a:extLst>
              <a:ext uri="{FF2B5EF4-FFF2-40B4-BE49-F238E27FC236}">
                <a16:creationId xmlns:a16="http://schemas.microsoft.com/office/drawing/2014/main" id="{6EFE44E8-E443-4355-8FF5-A009E0FCF560}"/>
              </a:ext>
            </a:extLst>
          </p:cNvPr>
          <p:cNvSpPr txBox="1">
            <a:spLocks/>
          </p:cNvSpPr>
          <p:nvPr/>
        </p:nvSpPr>
        <p:spPr>
          <a:xfrm>
            <a:off x="300037" y="1524158"/>
            <a:ext cx="8543925" cy="271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l"/>
            <a:r>
              <a:rPr lang="pt-PT" sz="2400" dirty="0">
                <a:latin typeface="Tw Cen MT" panose="020B0602020104020603" pitchFamily="34" charset="0"/>
                <a:ea typeface="MS Mincho" panose="02020609040205080304" pitchFamily="49" charset="-128"/>
              </a:rPr>
              <a:t>F</a:t>
            </a:r>
            <a:r>
              <a:rPr lang="pt-PT" sz="24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oi usado Modelo Big Bang, pois é usado principalmente por equipes menores, esse método simples consiste em implementar requisitos conforme eles aparecem no projeto.</a:t>
            </a:r>
          </a:p>
          <a:p>
            <a:pPr marL="114300" indent="0" algn="l"/>
            <a:r>
              <a:rPr lang="pt-PT" sz="2400" dirty="0">
                <a:effectLst/>
                <a:latin typeface="Tw Cen MT" panose="020B0602020104020603" pitchFamily="34" charset="0"/>
                <a:ea typeface="MS Mincho" panose="02020609040205080304" pitchFamily="49" charset="-128"/>
              </a:rPr>
              <a:t> Não requer muito planear ou programação ou mesmo fases de teste formais.</a:t>
            </a:r>
            <a:endParaRPr lang="pl-PL" sz="24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114300" indent="0" algn="l"/>
            <a:endParaRPr lang="pt-PT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85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D6FC723-ABC7-4EFC-B447-3703C6C486E2}"/>
              </a:ext>
            </a:extLst>
          </p:cNvPr>
          <p:cNvSpPr txBox="1">
            <a:spLocks/>
          </p:cNvSpPr>
          <p:nvPr/>
        </p:nvSpPr>
        <p:spPr>
          <a:xfrm>
            <a:off x="1166019" y="89587"/>
            <a:ext cx="6811962" cy="72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PT" sz="3600" b="1" dirty="0">
                <a:solidFill>
                  <a:schemeClr val="tx2"/>
                </a:solidFill>
                <a:latin typeface="Tw Cen MT" panose="020B0602020104020603" pitchFamily="34" charset="0"/>
              </a:rPr>
              <a:t>Coleta e Análise de Requisitos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4BDFB-A54E-9515-BF71-FAF04B23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" y="712540"/>
            <a:ext cx="7809470" cy="43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5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D6FC723-ABC7-4EFC-B447-3703C6C486E2}"/>
              </a:ext>
            </a:extLst>
          </p:cNvPr>
          <p:cNvSpPr txBox="1">
            <a:spLocks/>
          </p:cNvSpPr>
          <p:nvPr/>
        </p:nvSpPr>
        <p:spPr>
          <a:xfrm>
            <a:off x="2241057" y="296107"/>
            <a:ext cx="6811962" cy="72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PT" sz="3600" b="1" dirty="0">
                <a:solidFill>
                  <a:schemeClr val="tx2"/>
                </a:solidFill>
                <a:latin typeface="Tw Cen MT" panose="020B0602020104020603" pitchFamily="34" charset="0"/>
              </a:rPr>
              <a:t>Design de Software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D963D065-BFF4-4944-B8C6-E806A4FB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28" y="1265886"/>
            <a:ext cx="6420180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3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706214" y="-119267"/>
            <a:ext cx="7591424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r>
              <a:rPr lang="pt-BR" sz="3600" b="0" dirty="0">
                <a:solidFill>
                  <a:schemeClr val="tx2"/>
                </a:solidFill>
                <a:latin typeface="Tw Cen MT" panose="020B0602020104020603" pitchFamily="34" charset="0"/>
              </a:rPr>
              <a:t>Base de Dados</a:t>
            </a:r>
            <a:endParaRPr sz="3600" b="0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agem 2" descr="Uma imagem com texto, mapa, interior, captura de ecrã&#10;&#10;Descrição gerada automaticamente">
            <a:extLst>
              <a:ext uri="{FF2B5EF4-FFF2-40B4-BE49-F238E27FC236}">
                <a16:creationId xmlns:a16="http://schemas.microsoft.com/office/drawing/2014/main" id="{69CE6CB8-C4F7-506F-028E-DFE4C6BF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7" y="723279"/>
            <a:ext cx="8674546" cy="40495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304801" y="140225"/>
            <a:ext cx="7591424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br>
              <a:rPr lang="pt-BR" sz="3200" dirty="0">
                <a:solidFill>
                  <a:schemeClr val="tx2"/>
                </a:solidFill>
              </a:rPr>
            </a:br>
            <a:r>
              <a:rPr lang="pl-PL" sz="3600" b="1" i="0" dirty="0">
                <a:effectLst/>
                <a:latin typeface="Tw Cen MT" panose="020B0602020104020603" pitchFamily="34" charset="0"/>
              </a:rPr>
              <a:t>Codificação</a:t>
            </a:r>
            <a:endParaRPr sz="3600" b="1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40840A44-435E-67AF-4B71-0B2D41A4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8" y="1184134"/>
            <a:ext cx="8277224" cy="36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2987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FFBD532E2CF514EA1CB4B987FB84C30" ma:contentTypeVersion="9" ma:contentTypeDescription="Criar um novo documento." ma:contentTypeScope="" ma:versionID="a1201f254c66de73602d1e6e60667cb3">
  <xsd:schema xmlns:xsd="http://www.w3.org/2001/XMLSchema" xmlns:xs="http://www.w3.org/2001/XMLSchema" xmlns:p="http://schemas.microsoft.com/office/2006/metadata/properties" xmlns:ns2="327127f1-289e-4a7f-aeee-19404115f3fb" targetNamespace="http://schemas.microsoft.com/office/2006/metadata/properties" ma:root="true" ma:fieldsID="b33d0e2036bfb37bd271a42466c5ce85" ns2:_="">
    <xsd:import namespace="327127f1-289e-4a7f-aeee-19404115f3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7127f1-289e-4a7f-aeee-19404115f3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1F4781-0DFD-4529-844C-C8F014AC9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7127f1-289e-4a7f-aeee-19404115f3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599682-53A1-48D5-8A2D-AB3DF1F19F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9CD8BF-2718-4EDB-BA52-DA867C2C2D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6581</TotalTime>
  <Words>1129</Words>
  <Application>Microsoft Office PowerPoint</Application>
  <PresentationFormat>Apresentação no Ecrã (16:9)</PresentationFormat>
  <Paragraphs>96</Paragraphs>
  <Slides>16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3" baseType="lpstr">
      <vt:lpstr>Montserrat ExtraBold</vt:lpstr>
      <vt:lpstr>Montserrat</vt:lpstr>
      <vt:lpstr>CMR10</vt:lpstr>
      <vt:lpstr>Tw Cen MT</vt:lpstr>
      <vt:lpstr>Arial</vt:lpstr>
      <vt:lpstr>Times New Roman</vt:lpstr>
      <vt:lpstr>Futuristic Background by Slidesgo</vt:lpstr>
      <vt:lpstr>Apresentação do PowerPoint</vt:lpstr>
      <vt:lpstr>Objetivo</vt:lpstr>
      <vt:lpstr>Apresentação do PowerPoint</vt:lpstr>
      <vt:lpstr>Tecnologias Utelizadas</vt:lpstr>
      <vt:lpstr>Apresentação do PowerPoint</vt:lpstr>
      <vt:lpstr>Apresentação do PowerPoint</vt:lpstr>
      <vt:lpstr>Apresentação do PowerPoint</vt:lpstr>
      <vt:lpstr>     Base de Dados</vt:lpstr>
      <vt:lpstr>     Codificação</vt:lpstr>
      <vt:lpstr>     Teste</vt:lpstr>
      <vt:lpstr>     Teste de formulário ficha do Cliente</vt:lpstr>
      <vt:lpstr>     Teste de Formulário desenvolvido que permite Pesquisar, Editar, Gravar os Artigo</vt:lpstr>
      <vt:lpstr>Teste de Formulário de Consultar Famílias de Artigo</vt:lpstr>
      <vt:lpstr>Teste de Formulário de Consultar artigos da mesma família</vt:lpstr>
      <vt:lpstr>CONCLUSÃO </vt:lpstr>
      <vt:lpstr>BIBLIOGRAFIA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Felizmelo Borja</dc:creator>
  <cp:lastModifiedBy>Felizmelo Borja</cp:lastModifiedBy>
  <cp:revision>81</cp:revision>
  <dcterms:modified xsi:type="dcterms:W3CDTF">2022-07-17T21:35:11Z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0x0101007FFBD532E2CF514EA1CB4B987FB84C30</vt:lpwstr>
  </property>
</Properties>
</file>